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330" r:id="rId3"/>
    <p:sldId id="331" r:id="rId5"/>
    <p:sldId id="266" r:id="rId6"/>
    <p:sldId id="256" r:id="rId7"/>
    <p:sldId id="339" r:id="rId8"/>
    <p:sldId id="332" r:id="rId9"/>
    <p:sldId id="335" r:id="rId10"/>
    <p:sldId id="347" r:id="rId11"/>
    <p:sldId id="334" r:id="rId12"/>
    <p:sldId id="355" r:id="rId13"/>
    <p:sldId id="340" r:id="rId14"/>
    <p:sldId id="311" r:id="rId15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4039"/>
    <a:srgbClr val="080808"/>
    <a:srgbClr val="333333"/>
    <a:srgbClr val="5F5F5F"/>
    <a:srgbClr val="000000"/>
    <a:srgbClr val="FC8298"/>
    <a:srgbClr val="90C31F"/>
    <a:srgbClr val="556270"/>
    <a:srgbClr val="E9AF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314" autoAdjust="0"/>
  </p:normalViewPr>
  <p:slideViewPr>
    <p:cSldViewPr snapToGrid="0" showGuides="1">
      <p:cViewPr varScale="1">
        <p:scale>
          <a:sx n="78" d="100"/>
          <a:sy n="78" d="100"/>
        </p:scale>
        <p:origin x="-90" y="-1470"/>
      </p:cViewPr>
      <p:guideLst>
        <p:guide orient="horz" pos="3521"/>
        <p:guide orient="horz" pos="2652"/>
        <p:guide pos="3812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方正硬笔楷书简体" panose="03000509000000000000" pitchFamily="65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方正硬笔楷书简体" panose="03000509000000000000" pitchFamily="65" charset="-122"/>
              </a:defRPr>
            </a:lvl1pPr>
          </a:lstStyle>
          <a:p>
            <a:fld id="{F554B8A4-21AC-4020-BA60-861D53E16876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方正硬笔楷书简体" panose="03000509000000000000" pitchFamily="65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方正硬笔楷书简体" panose="03000509000000000000" pitchFamily="65" charset="-122"/>
              </a:defRPr>
            </a:lvl1pPr>
          </a:lstStyle>
          <a:p>
            <a:fld id="{3BAAF762-52F3-4512-B16B-1F6F197A9938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方正硬笔楷书简体" panose="03000509000000000000" pitchFamily="65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方正硬笔楷书简体" panose="03000509000000000000" pitchFamily="65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方正硬笔楷书简体" panose="03000509000000000000" pitchFamily="65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方正硬笔楷书简体" panose="03000509000000000000" pitchFamily="65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方正硬笔楷书简体" panose="03000509000000000000" pitchFamily="65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AAF762-52F3-4512-B16B-1F6F197A993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4720350" y="4789069"/>
            <a:ext cx="96625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www.1ppt.com/moban/          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素材：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  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图表：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精美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 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课件：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www.1ppt.com/kejian/             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工作总结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www.1ppt.com/xiazai/zongjie/ 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工作计划：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www.1ppt.com/xiazai/jihua/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商务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www.1ppt.com/moban/shangwu/  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个人简历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www.1ppt.com/xiazai/jianli/  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毕业答辩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www.1ppt.com/xiazai/dabian/  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工作汇报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：</a:t>
            </a:r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www.1ppt.com/xiazai/huibao/    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schemeClr val="bg1">
                    <a:lumMod val="85000"/>
                  </a:schemeClr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en-US" altLang="zh-CN" sz="100" dirty="0">
              <a:solidFill>
                <a:schemeClr val="bg1">
                  <a:lumMod val="85000"/>
                </a:schemeClr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5C086AB1-6DBA-4E83-AD48-68D01DD6469A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84584CB0-D3B1-4BCE-9F98-E447F5CE9F4C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0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6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7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8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1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9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886386" y="2991875"/>
            <a:ext cx="15544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1800" dirty="0">
                <a:solidFill>
                  <a:srgbClr val="080808"/>
                </a:solidFill>
                <a:cs typeface="+mn-ea"/>
                <a:sym typeface="+mn-lt"/>
              </a:rPr>
              <a:t>表单控件标签</a:t>
            </a:r>
            <a:endParaRPr lang="zh-CN" altLang="en-US" sz="1800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190557" y="2366679"/>
            <a:ext cx="4500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>
                <a:solidFill>
                  <a:srgbClr val="080808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数据灵魂</a:t>
            </a:r>
            <a:r>
              <a:rPr lang="en-US" altLang="zh-CN" sz="4000" dirty="0">
                <a:solidFill>
                  <a:srgbClr val="080808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-</a:t>
            </a:r>
            <a:r>
              <a:rPr lang="zh-CN" altLang="en-US" sz="4000" dirty="0">
                <a:solidFill>
                  <a:srgbClr val="080808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输入标签</a:t>
            </a:r>
            <a:endParaRPr lang="zh-CN" altLang="en-US" sz="4000" dirty="0">
              <a:solidFill>
                <a:srgbClr val="080808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  <p:grpSp>
        <p:nvGrpSpPr>
          <p:cNvPr id="23" name="组合 22"/>
          <p:cNvGrpSpPr/>
          <p:nvPr/>
        </p:nvGrpSpPr>
        <p:grpSpPr>
          <a:xfrm>
            <a:off x="6670515" y="2149910"/>
            <a:ext cx="296650" cy="708661"/>
            <a:chOff x="3641234" y="3181693"/>
            <a:chExt cx="296650" cy="708661"/>
          </a:xfrm>
        </p:grpSpPr>
        <p:pic>
          <p:nvPicPr>
            <p:cNvPr id="24" name="图片 23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3673429" y="3181693"/>
              <a:ext cx="251461" cy="708661"/>
            </a:xfrm>
            <a:prstGeom prst="rect">
              <a:avLst/>
            </a:prstGeom>
          </p:spPr>
        </p:pic>
        <p:sp>
          <p:nvSpPr>
            <p:cNvPr id="25" name="TextBox 24"/>
            <p:cNvSpPr txBox="1"/>
            <p:nvPr/>
          </p:nvSpPr>
          <p:spPr>
            <a:xfrm>
              <a:off x="3641234" y="3282936"/>
              <a:ext cx="2966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中国风</a:t>
              </a:r>
              <a:endParaRPr lang="zh-CN" altLang="en-US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 advClick="0" advTm="4000">
        <p14:vortex dir="r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3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318" fill="hold">
                                          <p:stCondLst>
                                            <p:cond delay="31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1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9" decel="50000" autoRev="1" fill="hold">
                                          <p:stCondLst>
                                            <p:cond delay="31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5" fill="hold">
                                          <p:stCondLst>
                                            <p:cond delay="60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793180" y="2780754"/>
            <a:ext cx="3705919" cy="55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【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四</a:t>
            </a:r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】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兴趣作业</a:t>
            </a:r>
            <a:endParaRPr lang="zh-CN" altLang="en-US" sz="3000" dirty="0">
              <a:solidFill>
                <a:srgbClr val="834039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196838" y="2996248"/>
            <a:ext cx="1463043" cy="9144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332" y="239524"/>
            <a:ext cx="1068817" cy="337185"/>
            <a:chOff x="568442" y="319364"/>
            <a:chExt cx="1425090" cy="449581"/>
          </a:xfrm>
        </p:grpSpPr>
        <p:sp>
          <p:nvSpPr>
            <p:cNvPr id="24" name="文本框 23"/>
            <p:cNvSpPr txBox="1"/>
            <p:nvPr/>
          </p:nvSpPr>
          <p:spPr>
            <a:xfrm>
              <a:off x="665958" y="319364"/>
              <a:ext cx="1327574" cy="44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834039"/>
                  </a:solidFill>
                  <a:cs typeface="+mn-ea"/>
                  <a:sym typeface="+mn-lt"/>
                </a:rPr>
                <a:t>兴趣作业</a:t>
              </a:r>
              <a:endParaRPr lang="zh-CN" altLang="en-US" sz="1600" dirty="0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 flipH="1" flipV="1">
              <a:off x="492508" y="454911"/>
              <a:ext cx="304323" cy="152455"/>
            </a:xfrm>
            <a:prstGeom prst="triangle">
              <a:avLst/>
            </a:prstGeom>
            <a:solidFill>
              <a:srgbClr val="834039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4" name="Rectangle 22"/>
          <p:cNvSpPr>
            <a:spLocks noChangeArrowheads="1"/>
          </p:cNvSpPr>
          <p:nvPr/>
        </p:nvSpPr>
        <p:spPr bwMode="auto">
          <a:xfrm>
            <a:off x="4064026" y="1419622"/>
            <a:ext cx="3975101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u="sng" dirty="0">
                <a:solidFill>
                  <a:srgbClr val="080808"/>
                </a:solidFill>
                <a:cs typeface="+mn-ea"/>
                <a:sym typeface="+mn-lt"/>
              </a:rPr>
              <a:t>1. 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考试报名注册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                                             </a:t>
            </a:r>
            <a:endParaRPr lang="zh-CN" altLang="en-US" u="sng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1059914" y="2573944"/>
            <a:ext cx="256611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2400" b="1" dirty="0">
                <a:latin typeface="+mn-lt"/>
                <a:cs typeface="+mn-ea"/>
                <a:sym typeface="+mn-lt"/>
              </a:rPr>
              <a:t>兴趣作业</a:t>
            </a:r>
            <a:endParaRPr lang="zh-CN" altLang="en-US" sz="2400" b="1" dirty="0">
              <a:latin typeface="+mn-lt"/>
              <a:cs typeface="+mn-ea"/>
              <a:sym typeface="+mn-lt"/>
            </a:endParaRPr>
          </a:p>
        </p:txBody>
      </p:sp>
      <p:sp>
        <p:nvSpPr>
          <p:cNvPr id="16" name="Rectangle 22"/>
          <p:cNvSpPr>
            <a:spLocks noChangeArrowheads="1"/>
          </p:cNvSpPr>
          <p:nvPr/>
        </p:nvSpPr>
        <p:spPr bwMode="auto">
          <a:xfrm>
            <a:off x="4279067" y="2074053"/>
            <a:ext cx="3975101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u="sng" dirty="0">
                <a:solidFill>
                  <a:srgbClr val="080808"/>
                </a:solidFill>
                <a:cs typeface="+mn-ea"/>
                <a:sym typeface="+mn-lt"/>
              </a:rPr>
              <a:t>2.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淘宝账号注册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                                             </a:t>
            </a:r>
            <a:endParaRPr lang="zh-CN" altLang="en-US" u="sng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17" name="Rectangle 22"/>
          <p:cNvSpPr>
            <a:spLocks noChangeArrowheads="1"/>
          </p:cNvSpPr>
          <p:nvPr/>
        </p:nvSpPr>
        <p:spPr bwMode="auto">
          <a:xfrm>
            <a:off x="4435493" y="2720106"/>
            <a:ext cx="3975101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u="sng" dirty="0">
                <a:solidFill>
                  <a:srgbClr val="080808"/>
                </a:solidFill>
                <a:cs typeface="+mn-ea"/>
                <a:sym typeface="+mn-lt"/>
              </a:rPr>
              <a:t>3.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京东账号注册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                                            </a:t>
            </a:r>
            <a:endParaRPr lang="zh-CN" altLang="en-US" u="sng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18" name="Rectangle 22"/>
          <p:cNvSpPr>
            <a:spLocks noChangeArrowheads="1"/>
          </p:cNvSpPr>
          <p:nvPr/>
        </p:nvSpPr>
        <p:spPr bwMode="auto">
          <a:xfrm>
            <a:off x="4309005" y="3409106"/>
            <a:ext cx="3975101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80808"/>
                </a:solidFill>
                <a:cs typeface="+mn-ea"/>
                <a:sym typeface="+mn-lt"/>
              </a:rPr>
              <a:t> 4</a:t>
            </a:r>
            <a:r>
              <a:rPr lang="en-US" altLang="zh-CN" u="sng" dirty="0">
                <a:solidFill>
                  <a:srgbClr val="080808"/>
                </a:solidFill>
                <a:cs typeface="+mn-ea"/>
                <a:sym typeface="+mn-lt"/>
              </a:rPr>
              <a:t>.LOL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英雄联盟账号注册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                                       </a:t>
            </a:r>
            <a:endParaRPr lang="zh-CN" altLang="en-US" u="sng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sp>
        <p:nvSpPr>
          <p:cNvPr id="19" name="Rectangle 22"/>
          <p:cNvSpPr>
            <a:spLocks noChangeArrowheads="1"/>
          </p:cNvSpPr>
          <p:nvPr/>
        </p:nvSpPr>
        <p:spPr bwMode="auto">
          <a:xfrm>
            <a:off x="3995936" y="4057178"/>
            <a:ext cx="3975101" cy="3067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zh-CN" u="sng" dirty="0">
                <a:solidFill>
                  <a:srgbClr val="080808"/>
                </a:solidFill>
                <a:cs typeface="+mn-ea"/>
                <a:sym typeface="+mn-lt"/>
              </a:rPr>
              <a:t>5.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网易邮箱</a:t>
            </a:r>
            <a:r>
              <a:rPr lang="zh-CN" altLang="en-US" u="sng" dirty="0">
                <a:solidFill>
                  <a:srgbClr val="080808"/>
                </a:solidFill>
                <a:cs typeface="+mn-ea"/>
                <a:sym typeface="+mn-lt"/>
              </a:rPr>
              <a:t>注册                                             </a:t>
            </a:r>
            <a:endParaRPr lang="zh-CN" altLang="en-US" u="sng" dirty="0">
              <a:solidFill>
                <a:srgbClr val="080808"/>
              </a:solidFill>
              <a:cs typeface="+mn-ea"/>
              <a:sym typeface="+mn-lt"/>
            </a:endParaRPr>
          </a:p>
        </p:txBody>
      </p:sp>
      <p:pic>
        <p:nvPicPr>
          <p:cNvPr id="20" name="Picture 2" descr="E:\水墨图表素材\24252 (9).png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825426" y="1410361"/>
            <a:ext cx="3238241" cy="3094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/>
          <p:cNvGrpSpPr/>
          <p:nvPr/>
        </p:nvGrpSpPr>
        <p:grpSpPr>
          <a:xfrm>
            <a:off x="5674835" y="2149910"/>
            <a:ext cx="296650" cy="708661"/>
            <a:chOff x="3641234" y="3181693"/>
            <a:chExt cx="296650" cy="708661"/>
          </a:xfrm>
        </p:grpSpPr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2" cstate="screen"/>
            <a:stretch>
              <a:fillRect/>
            </a:stretch>
          </p:blipFill>
          <p:spPr>
            <a:xfrm>
              <a:off x="3673429" y="3181693"/>
              <a:ext cx="251461" cy="708661"/>
            </a:xfrm>
            <a:prstGeom prst="rect">
              <a:avLst/>
            </a:prstGeom>
          </p:spPr>
        </p:pic>
        <p:sp>
          <p:nvSpPr>
            <p:cNvPr id="14" name="TextBox 13"/>
            <p:cNvSpPr txBox="1"/>
            <p:nvPr/>
          </p:nvSpPr>
          <p:spPr>
            <a:xfrm>
              <a:off x="3641234" y="3282936"/>
              <a:ext cx="29665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solidFill>
                    <a:schemeClr val="bg1"/>
                  </a:solidFill>
                  <a:cs typeface="+mn-ea"/>
                  <a:sym typeface="+mn-lt"/>
                </a:rPr>
                <a:t>中国风</a:t>
              </a:r>
              <a:endParaRPr lang="zh-CN" altLang="en-US" sz="1000" dirty="0">
                <a:solidFill>
                  <a:schemeClr val="bg1"/>
                </a:solidFill>
                <a:cs typeface="+mn-ea"/>
                <a:sym typeface="+mn-lt"/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3327207" y="2366679"/>
            <a:ext cx="24688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4000" dirty="0" smtClean="0">
                <a:solidFill>
                  <a:srgbClr val="080808"/>
                </a:solidFill>
                <a:latin typeface="方正细谭黑简体" panose="02000000000000000000" pitchFamily="2" charset="-122"/>
                <a:ea typeface="方正细谭黑简体" panose="02000000000000000000" pitchFamily="2" charset="-122"/>
                <a:cs typeface="+mn-ea"/>
                <a:sym typeface="+mn-lt"/>
              </a:rPr>
              <a:t>THANK YOU</a:t>
            </a:r>
            <a:endParaRPr lang="zh-CN" altLang="en-US" sz="4000" dirty="0">
              <a:solidFill>
                <a:srgbClr val="080808"/>
              </a:solidFill>
              <a:latin typeface="方正细谭黑简体" panose="02000000000000000000" pitchFamily="2" charset="-122"/>
              <a:ea typeface="方正细谭黑简体" panose="02000000000000000000" pitchFamily="2" charset="-122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Picture 2" descr="E:\水墨图表素材\5356.png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513474" y="533783"/>
            <a:ext cx="1230337" cy="1172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8" name="组合 67"/>
          <p:cNvGrpSpPr/>
          <p:nvPr/>
        </p:nvGrpSpPr>
        <p:grpSpPr>
          <a:xfrm>
            <a:off x="1448377" y="1361107"/>
            <a:ext cx="4027539" cy="732256"/>
            <a:chOff x="1978510" y="1794236"/>
            <a:chExt cx="4027539" cy="732256"/>
          </a:xfrm>
        </p:grpSpPr>
        <p:cxnSp>
          <p:nvCxnSpPr>
            <p:cNvPr id="69" name="AutoShape 3"/>
            <p:cNvCxnSpPr>
              <a:cxnSpLocks noChangeShapeType="1"/>
            </p:cNvCxnSpPr>
            <p:nvPr/>
          </p:nvCxnSpPr>
          <p:spPr bwMode="auto">
            <a:xfrm>
              <a:off x="2708074" y="2526492"/>
              <a:ext cx="3297975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AutoShape 5"/>
            <p:cNvCxnSpPr>
              <a:cxnSpLocks noChangeShapeType="1"/>
            </p:cNvCxnSpPr>
            <p:nvPr/>
          </p:nvCxnSpPr>
          <p:spPr bwMode="auto">
            <a:xfrm>
              <a:off x="1978510" y="1794236"/>
              <a:ext cx="729564" cy="732256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71" name="Line 6"/>
          <p:cNvSpPr>
            <a:spLocks noChangeShapeType="1"/>
          </p:cNvSpPr>
          <p:nvPr/>
        </p:nvSpPr>
        <p:spPr bwMode="auto">
          <a:xfrm flipH="1">
            <a:off x="1963918" y="2094709"/>
            <a:ext cx="214023" cy="86820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2" name="组合 71"/>
          <p:cNvGrpSpPr/>
          <p:nvPr/>
        </p:nvGrpSpPr>
        <p:grpSpPr>
          <a:xfrm>
            <a:off x="1963918" y="3038329"/>
            <a:ext cx="2438459" cy="887020"/>
            <a:chOff x="2494051" y="3471458"/>
            <a:chExt cx="2438459" cy="887020"/>
          </a:xfrm>
        </p:grpSpPr>
        <p:sp>
          <p:nvSpPr>
            <p:cNvPr id="73" name="Line 10"/>
            <p:cNvSpPr>
              <a:spLocks noChangeShapeType="1"/>
            </p:cNvSpPr>
            <p:nvPr/>
          </p:nvSpPr>
          <p:spPr bwMode="auto">
            <a:xfrm>
              <a:off x="2494051" y="3471458"/>
              <a:ext cx="2438459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74" name="Line 10"/>
            <p:cNvSpPr>
              <a:spLocks noChangeShapeType="1"/>
            </p:cNvSpPr>
            <p:nvPr/>
          </p:nvSpPr>
          <p:spPr bwMode="auto">
            <a:xfrm>
              <a:off x="2494051" y="3546804"/>
              <a:ext cx="469774" cy="81167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2190056" y="1593873"/>
            <a:ext cx="3871119" cy="532745"/>
            <a:chOff x="2720189" y="2027002"/>
            <a:chExt cx="3871119" cy="532745"/>
          </a:xfrm>
        </p:grpSpPr>
        <p:sp>
          <p:nvSpPr>
            <p:cNvPr id="76" name="Text Box 8"/>
            <p:cNvSpPr txBox="1">
              <a:spLocks noChangeArrowheads="1"/>
            </p:cNvSpPr>
            <p:nvPr/>
          </p:nvSpPr>
          <p:spPr bwMode="auto">
            <a:xfrm>
              <a:off x="2720189" y="2036527"/>
              <a:ext cx="2601704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zh-CN" altLang="en-US" sz="2800" dirty="0">
                  <a:solidFill>
                    <a:srgbClr val="834039"/>
                  </a:solidFill>
                  <a:cs typeface="+mn-ea"/>
                  <a:sym typeface="+mn-lt"/>
                </a:rPr>
                <a:t>CONTENTS</a:t>
              </a:r>
              <a:endParaRPr lang="zh-CN" altLang="en-US" sz="2800" dirty="0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  <p:sp>
          <p:nvSpPr>
            <p:cNvPr id="77" name="Text Box 28"/>
            <p:cNvSpPr txBox="1">
              <a:spLocks noChangeArrowheads="1"/>
            </p:cNvSpPr>
            <p:nvPr/>
          </p:nvSpPr>
          <p:spPr bwMode="auto">
            <a:xfrm>
              <a:off x="4693366" y="2027002"/>
              <a:ext cx="1897942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 sz="2800" dirty="0">
                  <a:cs typeface="+mn-ea"/>
                  <a:sym typeface="+mn-lt"/>
                </a:rPr>
                <a:t>目录</a:t>
              </a:r>
              <a:endParaRPr lang="zh-CN" altLang="en-US" sz="2800" dirty="0">
                <a:cs typeface="+mn-ea"/>
                <a:sym typeface="+mn-lt"/>
              </a:endParaRPr>
            </a:p>
          </p:txBody>
        </p:sp>
      </p:grpSp>
      <p:pic>
        <p:nvPicPr>
          <p:cNvPr id="78" name="Picture 2" descr="E:\水墨图表素材\5356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29742" y="2900601"/>
            <a:ext cx="288972" cy="2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9" name="组合 78"/>
          <p:cNvGrpSpPr/>
          <p:nvPr/>
        </p:nvGrpSpPr>
        <p:grpSpPr>
          <a:xfrm>
            <a:off x="2595219" y="2858701"/>
            <a:ext cx="4750100" cy="1219902"/>
            <a:chOff x="3125352" y="3291830"/>
            <a:chExt cx="4750100" cy="1219902"/>
          </a:xfrm>
        </p:grpSpPr>
        <p:sp>
          <p:nvSpPr>
            <p:cNvPr id="80" name="Text Box 12"/>
            <p:cNvSpPr txBox="1">
              <a:spLocks noChangeArrowheads="1"/>
            </p:cNvSpPr>
            <p:nvPr/>
          </p:nvSpPr>
          <p:spPr bwMode="auto">
            <a:xfrm>
              <a:off x="3125352" y="4205027"/>
              <a:ext cx="2798456" cy="3067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2</a:t>
              </a:r>
              <a:r>
                <a:rPr lang="zh-CN" altLang="en-US" dirty="0">
                  <a:cs typeface="+mn-ea"/>
                  <a:sym typeface="+mn-lt"/>
                </a:rPr>
                <a:t>介绍</a:t>
              </a:r>
              <a:r>
                <a:rPr lang="zh-CN" altLang="en-US" dirty="0">
                  <a:cs typeface="+mn-ea"/>
                  <a:sym typeface="+mn-lt"/>
                </a:rPr>
                <a:t>输入标签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81" name="Text Box 9"/>
            <p:cNvSpPr txBox="1">
              <a:spLocks noChangeArrowheads="1"/>
            </p:cNvSpPr>
            <p:nvPr/>
          </p:nvSpPr>
          <p:spPr bwMode="auto">
            <a:xfrm>
              <a:off x="5076996" y="3291830"/>
              <a:ext cx="2798456" cy="3067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dirty="0">
                  <a:cs typeface="+mn-ea"/>
                  <a:sym typeface="+mn-lt"/>
                </a:rPr>
                <a:t>1</a:t>
              </a:r>
              <a:r>
                <a:rPr lang="zh-CN" altLang="en-US" dirty="0">
                  <a:cs typeface="+mn-ea"/>
                  <a:sym typeface="+mn-lt"/>
                </a:rPr>
                <a:t>项目引入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82" name="Line 10"/>
          <p:cNvSpPr>
            <a:spLocks noChangeShapeType="1"/>
          </p:cNvSpPr>
          <p:nvPr/>
        </p:nvSpPr>
        <p:spPr bwMode="auto">
          <a:xfrm>
            <a:off x="4392067" y="3113675"/>
            <a:ext cx="469774" cy="811674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83" name="Text Box 12"/>
          <p:cNvSpPr txBox="1">
            <a:spLocks noChangeArrowheads="1"/>
          </p:cNvSpPr>
          <p:nvPr/>
        </p:nvSpPr>
        <p:spPr bwMode="auto">
          <a:xfrm>
            <a:off x="4980324" y="3771898"/>
            <a:ext cx="2798456" cy="3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3</a:t>
            </a:r>
            <a:r>
              <a:rPr lang="zh-CN" altLang="en-US" dirty="0">
                <a:cs typeface="+mn-ea"/>
                <a:sym typeface="+mn-lt"/>
              </a:rPr>
              <a:t>制作表单</a:t>
            </a:r>
            <a:endParaRPr lang="zh-CN" altLang="en-US" dirty="0">
              <a:cs typeface="+mn-ea"/>
              <a:sym typeface="+mn-lt"/>
            </a:endParaRPr>
          </a:p>
        </p:txBody>
      </p:sp>
      <p:grpSp>
        <p:nvGrpSpPr>
          <p:cNvPr id="84" name="组合 83"/>
          <p:cNvGrpSpPr/>
          <p:nvPr/>
        </p:nvGrpSpPr>
        <p:grpSpPr>
          <a:xfrm>
            <a:off x="2293244" y="2900601"/>
            <a:ext cx="2253619" cy="1182236"/>
            <a:chOff x="2823377" y="3333730"/>
            <a:chExt cx="2253619" cy="1182236"/>
          </a:xfrm>
        </p:grpSpPr>
        <p:pic>
          <p:nvPicPr>
            <p:cNvPr id="85" name="Picture 2" descr="E:\水墨图表素材\5356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2823377" y="4240510"/>
              <a:ext cx="288972" cy="275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6" name="Picture 2" descr="E:\水墨图表素材\5356.png"/>
            <p:cNvPicPr>
              <a:picLocks noChangeAspect="1" noChangeArrowheads="1"/>
            </p:cNvPicPr>
            <p:nvPr/>
          </p:nvPicPr>
          <p:blipFill>
            <a:blip r:embed="rId2" cstate="screen"/>
            <a:srcRect/>
            <a:stretch>
              <a:fillRect/>
            </a:stretch>
          </p:blipFill>
          <p:spPr bwMode="auto">
            <a:xfrm>
              <a:off x="4788024" y="3333730"/>
              <a:ext cx="288972" cy="2754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87" name="Picture 2" descr="E:\水墨图表素材\5356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721393" y="3807381"/>
            <a:ext cx="288972" cy="2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" name="Text Box 12"/>
          <p:cNvSpPr txBox="1">
            <a:spLocks noChangeArrowheads="1"/>
          </p:cNvSpPr>
          <p:nvPr/>
        </p:nvSpPr>
        <p:spPr bwMode="auto">
          <a:xfrm>
            <a:off x="6778171" y="3305840"/>
            <a:ext cx="2798456" cy="306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cs typeface="+mn-ea"/>
                <a:sym typeface="+mn-lt"/>
              </a:rPr>
              <a:t>4</a:t>
            </a:r>
            <a:r>
              <a:rPr lang="zh-CN" altLang="en-US" dirty="0">
                <a:cs typeface="+mn-ea"/>
                <a:sym typeface="+mn-lt"/>
              </a:rPr>
              <a:t>兴趣作业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89" name="Line 10"/>
          <p:cNvSpPr>
            <a:spLocks noChangeShapeType="1"/>
          </p:cNvSpPr>
          <p:nvPr/>
        </p:nvSpPr>
        <p:spPr bwMode="auto">
          <a:xfrm>
            <a:off x="4613903" y="3495295"/>
            <a:ext cx="2039476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pic>
        <p:nvPicPr>
          <p:cNvPr id="90" name="Picture 2" descr="E:\水墨图表素材\5356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508893" y="3370329"/>
            <a:ext cx="288972" cy="275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82" grpId="0" animBg="1"/>
      <p:bldP spid="83" grpId="0" bldLvl="0" animBg="1"/>
      <p:bldP spid="88" grpId="0" bldLvl="0" animBg="1"/>
      <p:bldP spid="8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8"/>
          <p:cNvSpPr txBox="1">
            <a:spLocks noChangeArrowheads="1"/>
          </p:cNvSpPr>
          <p:nvPr/>
        </p:nvSpPr>
        <p:spPr bwMode="auto">
          <a:xfrm>
            <a:off x="2832040" y="2851218"/>
            <a:ext cx="3705919" cy="55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【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一</a:t>
            </a:r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】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项目引入</a:t>
            </a:r>
            <a:endParaRPr lang="zh-CN" altLang="en-US" sz="3000" dirty="0">
              <a:solidFill>
                <a:srgbClr val="834039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259703" y="3012116"/>
            <a:ext cx="1463043" cy="9144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332" y="239524"/>
            <a:ext cx="1068817" cy="337185"/>
            <a:chOff x="568442" y="319364"/>
            <a:chExt cx="1425090" cy="449581"/>
          </a:xfrm>
        </p:grpSpPr>
        <p:sp>
          <p:nvSpPr>
            <p:cNvPr id="24" name="文本框 23"/>
            <p:cNvSpPr txBox="1"/>
            <p:nvPr/>
          </p:nvSpPr>
          <p:spPr>
            <a:xfrm>
              <a:off x="665958" y="319364"/>
              <a:ext cx="1327574" cy="44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834039"/>
                  </a:solidFill>
                  <a:cs typeface="+mn-ea"/>
                  <a:sym typeface="+mn-lt"/>
                </a:rPr>
                <a:t>项目背景 </a:t>
              </a:r>
              <a:endParaRPr lang="zh-CN" altLang="en-US" sz="1600" dirty="0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 flipH="1" flipV="1">
              <a:off x="492508" y="454911"/>
              <a:ext cx="304323" cy="152455"/>
            </a:xfrm>
            <a:prstGeom prst="triangle">
              <a:avLst/>
            </a:prstGeom>
            <a:solidFill>
              <a:srgbClr val="834039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54" name="Picture 4" descr="E:\水墨图表素材\6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15616" y="1516014"/>
            <a:ext cx="705678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" name="Text Box 9"/>
          <p:cNvSpPr txBox="1">
            <a:spLocks noChangeArrowheads="1"/>
          </p:cNvSpPr>
          <p:nvPr/>
        </p:nvSpPr>
        <p:spPr bwMode="auto">
          <a:xfrm>
            <a:off x="2108200" y="1659890"/>
            <a:ext cx="657288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① 学校委托江西友邦科技公司制作线上新生问卷调查</a:t>
            </a:r>
            <a:endParaRPr lang="zh-CN" altLang="en-US" sz="20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56" name="Picture 4" descr="E:\水墨图表素材\6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15616" y="2452117"/>
            <a:ext cx="705678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7" name="Text Box 9"/>
          <p:cNvSpPr txBox="1">
            <a:spLocks noChangeArrowheads="1"/>
          </p:cNvSpPr>
          <p:nvPr/>
        </p:nvSpPr>
        <p:spPr bwMode="auto">
          <a:xfrm>
            <a:off x="2108448" y="2596132"/>
            <a:ext cx="2895600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② 要求</a:t>
            </a:r>
            <a:r>
              <a:rPr lang="en-US" altLang="zh-CN" sz="2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天内完成</a:t>
            </a:r>
            <a:endParaRPr lang="zh-CN" altLang="en-US" sz="20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  <p:pic>
        <p:nvPicPr>
          <p:cNvPr id="58" name="Picture 4" descr="E:\水墨图表素材\67.pn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115616" y="3388221"/>
            <a:ext cx="7056784" cy="100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 Box 9"/>
          <p:cNvSpPr txBox="1">
            <a:spLocks noChangeArrowheads="1"/>
          </p:cNvSpPr>
          <p:nvPr/>
        </p:nvSpPr>
        <p:spPr bwMode="auto">
          <a:xfrm>
            <a:off x="2108200" y="3532505"/>
            <a:ext cx="6064885" cy="3987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000" dirty="0">
                <a:solidFill>
                  <a:schemeClr val="bg1"/>
                </a:solidFill>
                <a:latin typeface="+mn-lt"/>
                <a:cs typeface="+mn-ea"/>
                <a:sym typeface="+mn-lt"/>
              </a:rPr>
              <a:t>③ 需收集学生的个人基本信息、兴趣爱好及生源地</a:t>
            </a:r>
            <a:endParaRPr lang="zh-CN" altLang="en-US" sz="2000" dirty="0">
              <a:solidFill>
                <a:schemeClr val="bg1"/>
              </a:solidFill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ldLvl="0" animBg="1"/>
      <p:bldP spid="57" grpId="0" bldLvl="0" animBg="1"/>
      <p:bldP spid="5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896808" y="2608403"/>
            <a:ext cx="3705919" cy="55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【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二</a:t>
            </a:r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】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介绍输入标签</a:t>
            </a:r>
            <a:endParaRPr lang="zh-CN" altLang="en-US" sz="3000" dirty="0">
              <a:solidFill>
                <a:srgbClr val="834039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320661" y="2933800"/>
            <a:ext cx="1463043" cy="9144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332" y="239524"/>
            <a:ext cx="1475217" cy="337185"/>
            <a:chOff x="568442" y="319364"/>
            <a:chExt cx="1966957" cy="449581"/>
          </a:xfrm>
        </p:grpSpPr>
        <p:sp>
          <p:nvSpPr>
            <p:cNvPr id="24" name="文本框 23"/>
            <p:cNvSpPr txBox="1"/>
            <p:nvPr/>
          </p:nvSpPr>
          <p:spPr>
            <a:xfrm>
              <a:off x="665958" y="319364"/>
              <a:ext cx="1869441" cy="44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834039"/>
                  </a:solidFill>
                  <a:cs typeface="+mn-ea"/>
                  <a:sym typeface="+mn-lt"/>
                </a:rPr>
                <a:t>介绍输入标签</a:t>
              </a:r>
              <a:endParaRPr lang="zh-CN" altLang="en-US" sz="1600" dirty="0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 flipH="1" flipV="1">
              <a:off x="492508" y="454911"/>
              <a:ext cx="304323" cy="152455"/>
            </a:xfrm>
            <a:prstGeom prst="triangle">
              <a:avLst/>
            </a:prstGeom>
            <a:solidFill>
              <a:srgbClr val="834039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2" name="Group 4"/>
          <p:cNvGrpSpPr/>
          <p:nvPr/>
        </p:nvGrpSpPr>
        <p:grpSpPr bwMode="auto">
          <a:xfrm>
            <a:off x="4527352" y="1470026"/>
            <a:ext cx="3657600" cy="3095625"/>
            <a:chOff x="0" y="0"/>
            <a:chExt cx="2304" cy="1950"/>
          </a:xfrm>
        </p:grpSpPr>
        <p:sp>
          <p:nvSpPr>
            <p:cNvPr id="13" name="Rectangle 3"/>
            <p:cNvSpPr>
              <a:spLocks noChangeArrowheads="1"/>
            </p:cNvSpPr>
            <p:nvPr/>
          </p:nvSpPr>
          <p:spPr bwMode="auto">
            <a:xfrm>
              <a:off x="94" y="73"/>
              <a:ext cx="2210" cy="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lnSpc>
                  <a:spcPct val="110000"/>
                </a:lnSpc>
              </a:pPr>
              <a:r>
                <a:rPr lang="en-US" altLang="zh-CN" sz="2800" b="1" dirty="0">
                  <a:cs typeface="+mn-ea"/>
                  <a:sym typeface="+mn-lt"/>
                </a:rPr>
                <a:t>&lt;form&gt;&lt;/form&gt;</a:t>
              </a:r>
              <a:endParaRPr lang="zh-CN" altLang="en-US" sz="2800" b="1" dirty="0">
                <a:cs typeface="+mn-ea"/>
                <a:sym typeface="+mn-lt"/>
              </a:endParaRPr>
            </a:p>
            <a:p>
              <a:pPr eaLnBrk="0" hangingPunct="0">
                <a:lnSpc>
                  <a:spcPct val="110000"/>
                </a:lnSpc>
              </a:pPr>
              <a:endParaRPr lang="en-US" altLang="zh-CN" sz="1000" dirty="0">
                <a:cs typeface="+mn-ea"/>
                <a:sym typeface="+mn-lt"/>
              </a:endParaRPr>
            </a:p>
            <a:p>
              <a:pPr eaLnBrk="0" hangingPunct="0">
                <a:lnSpc>
                  <a:spcPct val="110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&lt;input type=”text” /&gt;</a:t>
              </a:r>
              <a:endParaRPr lang="en-US" altLang="zh-CN" sz="1600" dirty="0">
                <a:cs typeface="+mn-ea"/>
                <a:sym typeface="+mn-lt"/>
              </a:endParaRPr>
            </a:p>
            <a:p>
              <a:pPr eaLnBrk="0" hangingPunct="0">
                <a:lnSpc>
                  <a:spcPct val="110000"/>
                </a:lnSpc>
              </a:pPr>
              <a:r>
                <a:rPr lang="en-US" altLang="zh-CN" sz="1600" dirty="0">
                  <a:cs typeface="+mn-ea"/>
                  <a:sym typeface="+mn-lt"/>
                </a:rPr>
                <a:t>&lt;input tytpe=”radio” /&gt;</a:t>
              </a:r>
              <a:endParaRPr lang="en-US" altLang="zh-CN" sz="1600" dirty="0">
                <a:cs typeface="+mn-ea"/>
                <a:sym typeface="+mn-lt"/>
              </a:endParaRPr>
            </a:p>
          </p:txBody>
        </p:sp>
        <p:sp>
          <p:nvSpPr>
            <p:cNvPr id="14" name="Line 4"/>
            <p:cNvSpPr>
              <a:spLocks noChangeShapeType="1"/>
            </p:cNvSpPr>
            <p:nvPr/>
          </p:nvSpPr>
          <p:spPr bwMode="auto">
            <a:xfrm flipH="1">
              <a:off x="0" y="0"/>
              <a:ext cx="3" cy="19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15" name="Text Box 18"/>
            <p:cNvSpPr txBox="1">
              <a:spLocks noChangeArrowheads="1"/>
            </p:cNvSpPr>
            <p:nvPr/>
          </p:nvSpPr>
          <p:spPr bwMode="auto">
            <a:xfrm>
              <a:off x="119" y="858"/>
              <a:ext cx="17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CN" sz="1600" dirty="0">
                  <a:latin typeface="+mn-lt"/>
                  <a:cs typeface="+mn-ea"/>
                  <a:sym typeface="+mn-lt"/>
                </a:rPr>
                <a:t>&lt;textarea&gt;&lt;/textarea&gt;</a:t>
              </a:r>
              <a:endParaRPr lang="en-US" altLang="zh-CN" sz="1600" dirty="0"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6" name="Text Box 19"/>
            <p:cNvSpPr txBox="1">
              <a:spLocks noChangeArrowheads="1"/>
            </p:cNvSpPr>
            <p:nvPr/>
          </p:nvSpPr>
          <p:spPr bwMode="auto">
            <a:xfrm>
              <a:off x="119" y="1076"/>
              <a:ext cx="14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CN" sz="1600" dirty="0">
                  <a:latin typeface="+mn-lt"/>
                  <a:cs typeface="+mn-ea"/>
                  <a:sym typeface="+mn-lt"/>
                </a:rPr>
                <a:t>&lt;button&gt;&lt;/button&gt;</a:t>
              </a:r>
              <a:endParaRPr lang="zh-CN" altLang="en-US" sz="1600" dirty="0"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7" name="Text Box 20"/>
            <p:cNvSpPr txBox="1">
              <a:spLocks noChangeArrowheads="1"/>
            </p:cNvSpPr>
            <p:nvPr/>
          </p:nvSpPr>
          <p:spPr bwMode="auto">
            <a:xfrm>
              <a:off x="119" y="1274"/>
              <a:ext cx="145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CN" sz="1600" dirty="0">
                  <a:latin typeface="+mn-lt"/>
                  <a:cs typeface="+mn-ea"/>
                  <a:sym typeface="+mn-lt"/>
                </a:rPr>
                <a:t>&lt;select&gt;&lt;/select&gt;</a:t>
              </a:r>
              <a:endParaRPr lang="en-US" altLang="zh-CN" sz="1600" dirty="0"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8" name="Text Box 21"/>
            <p:cNvSpPr txBox="1">
              <a:spLocks noChangeArrowheads="1"/>
            </p:cNvSpPr>
            <p:nvPr/>
          </p:nvSpPr>
          <p:spPr bwMode="auto">
            <a:xfrm>
              <a:off x="119" y="1487"/>
              <a:ext cx="1920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US" altLang="zh-CN" sz="1600" dirty="0">
                  <a:latin typeface="+mn-lt"/>
                  <a:cs typeface="+mn-ea"/>
                  <a:sym typeface="+mn-lt"/>
                </a:rPr>
                <a:t>&lt;optgroup&gt;&lt;/optgroup&gt;</a:t>
              </a:r>
              <a:endParaRPr lang="en-US" altLang="zh-CN" sz="1600" dirty="0">
                <a:latin typeface="+mn-lt"/>
                <a:cs typeface="+mn-ea"/>
                <a:sym typeface="+mn-lt"/>
              </a:endParaRPr>
            </a:p>
            <a:p>
              <a:r>
                <a:rPr lang="en-US" altLang="zh-CN" sz="1600" dirty="0">
                  <a:latin typeface="+mn-lt"/>
                  <a:cs typeface="+mn-ea"/>
                  <a:sym typeface="+mn-lt"/>
                </a:rPr>
                <a:t>&lt;option&gt;&lt;/option&gt;</a:t>
              </a:r>
              <a:endParaRPr lang="en-US" altLang="zh-CN" sz="1600" dirty="0">
                <a:latin typeface="+mn-lt"/>
                <a:cs typeface="+mn-ea"/>
                <a:sym typeface="+mn-lt"/>
              </a:endParaRPr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 rot="16200000" flipH="1">
              <a:off x="1144" y="-684"/>
              <a:ext cx="4" cy="224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>
                <a:cs typeface="+mn-ea"/>
                <a:sym typeface="+mn-lt"/>
              </a:endParaRPr>
            </a:p>
          </p:txBody>
        </p:sp>
      </p:grpSp>
      <p:pic>
        <p:nvPicPr>
          <p:cNvPr id="20" name="Picture 2" descr="E:\水墨图表素材\24252 (7).png"/>
          <p:cNvPicPr>
            <a:picLocks noChangeAspect="1" noChangeArrowheads="1"/>
          </p:cNvPicPr>
          <p:nvPr/>
        </p:nvPicPr>
        <p:blipFill>
          <a:blip r:embed="rId1" cstate="screen"/>
          <a:srcRect/>
          <a:stretch>
            <a:fillRect/>
          </a:stretch>
        </p:blipFill>
        <p:spPr bwMode="auto">
          <a:xfrm>
            <a:off x="755576" y="1215822"/>
            <a:ext cx="3451448" cy="3576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303065" y="2727855"/>
            <a:ext cx="24384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2400" b="1" dirty="0">
                <a:latin typeface="+mn-lt"/>
                <a:cs typeface="+mn-ea"/>
                <a:sym typeface="+mn-lt"/>
              </a:rPr>
              <a:t>输入标签</a:t>
            </a:r>
            <a:endParaRPr lang="zh-CN" altLang="en-US" sz="2400" b="1" dirty="0">
              <a:latin typeface="+mn-lt"/>
              <a:cs typeface="+mn-ea"/>
              <a:sym typeface="+mn-lt"/>
            </a:endParaRPr>
          </a:p>
        </p:txBody>
      </p:sp>
      <p:sp>
        <p:nvSpPr>
          <p:cNvPr id="3" name="Text Box 21"/>
          <p:cNvSpPr txBox="1">
            <a:spLocks noChangeArrowheads="1"/>
          </p:cNvSpPr>
          <p:nvPr/>
        </p:nvSpPr>
        <p:spPr bwMode="auto">
          <a:xfrm>
            <a:off x="4747895" y="4196080"/>
            <a:ext cx="3015615" cy="337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zh-CN" sz="1600" dirty="0">
              <a:latin typeface="+mn-lt"/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58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332" y="239524"/>
            <a:ext cx="1475217" cy="337185"/>
            <a:chOff x="568442" y="319364"/>
            <a:chExt cx="1966957" cy="449581"/>
          </a:xfrm>
        </p:grpSpPr>
        <p:sp>
          <p:nvSpPr>
            <p:cNvPr id="24" name="文本框 23"/>
            <p:cNvSpPr txBox="1"/>
            <p:nvPr/>
          </p:nvSpPr>
          <p:spPr>
            <a:xfrm>
              <a:off x="665958" y="319364"/>
              <a:ext cx="1869441" cy="44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834039"/>
                  </a:solidFill>
                  <a:cs typeface="+mn-ea"/>
                  <a:sym typeface="+mn-lt"/>
                </a:rPr>
                <a:t>介绍输入标签</a:t>
              </a:r>
              <a:endParaRPr lang="zh-CN" altLang="en-US" sz="1600" dirty="0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 flipH="1" flipV="1">
              <a:off x="492508" y="454911"/>
              <a:ext cx="304323" cy="152455"/>
            </a:xfrm>
            <a:prstGeom prst="triangle">
              <a:avLst/>
            </a:prstGeom>
            <a:solidFill>
              <a:srgbClr val="834039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3498373">
            <a:off x="881004" y="2067289"/>
            <a:ext cx="2073809" cy="1959381"/>
          </a:xfrm>
          <a:prstGeom prst="rect">
            <a:avLst/>
          </a:prstGeom>
        </p:spPr>
      </p:pic>
      <p:pic>
        <p:nvPicPr>
          <p:cNvPr id="7" name="Picture 16" descr="箭头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69677" y="2876031"/>
            <a:ext cx="457784" cy="47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1229360" y="2911475"/>
            <a:ext cx="165036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cs typeface="+mn-ea"/>
                <a:sym typeface="+mn-lt"/>
              </a:rPr>
              <a:t>&lt;label&gt;&lt;/label&gt;</a:t>
            </a:r>
            <a:endParaRPr lang="en-US" altLang="zh-CN" sz="1200" b="1" dirty="0">
              <a:cs typeface="+mn-ea"/>
              <a:sym typeface="+mn-lt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3498373">
            <a:off x="3531288" y="2067288"/>
            <a:ext cx="2073809" cy="1959381"/>
          </a:xfrm>
          <a:prstGeom prst="rect">
            <a:avLst/>
          </a:prstGeom>
        </p:spPr>
      </p:pic>
      <p:pic>
        <p:nvPicPr>
          <p:cNvPr id="10" name="Picture 16" descr="箭头2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600911" y="2876030"/>
            <a:ext cx="457784" cy="473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703955" y="2930525"/>
            <a:ext cx="1987550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cs typeface="+mn-ea"/>
                <a:sym typeface="+mn-lt"/>
              </a:rPr>
              <a:t>&lt;fieldset&gt;&lt;/fieldset&gt;</a:t>
            </a:r>
            <a:endParaRPr lang="en-US" altLang="zh-CN" sz="1200" b="1" dirty="0"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 rot="3498373">
            <a:off x="6171254" y="2067288"/>
            <a:ext cx="2073809" cy="195938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366510" y="2930525"/>
            <a:ext cx="1839595" cy="275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cs typeface="+mn-ea"/>
                <a:sym typeface="+mn-lt"/>
              </a:rPr>
              <a:t>&lt;legend&gt;&lt;/legend&gt;</a:t>
            </a:r>
            <a:endParaRPr lang="en-US" altLang="zh-CN" sz="1200" b="1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680941" y="2776819"/>
            <a:ext cx="3705919" cy="553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【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三</a:t>
            </a:r>
            <a:r>
              <a:rPr lang="en-US" altLang="zh-CN" sz="3000" dirty="0">
                <a:solidFill>
                  <a:srgbClr val="834039"/>
                </a:solidFill>
                <a:cs typeface="+mn-ea"/>
                <a:sym typeface="+mn-lt"/>
              </a:rPr>
              <a:t>】</a:t>
            </a:r>
            <a:r>
              <a:rPr lang="zh-CN" altLang="en-US" sz="3000" dirty="0">
                <a:solidFill>
                  <a:srgbClr val="834039"/>
                </a:solidFill>
                <a:cs typeface="+mn-ea"/>
                <a:sym typeface="+mn-lt"/>
              </a:rPr>
              <a:t>制作表单</a:t>
            </a:r>
            <a:endParaRPr lang="zh-CN" altLang="en-US" sz="3000" dirty="0">
              <a:solidFill>
                <a:srgbClr val="834039"/>
              </a:solidFill>
              <a:cs typeface="+mn-ea"/>
              <a:sym typeface="+mn-lt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139084" y="2873616"/>
            <a:ext cx="1463043" cy="91440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26332" y="239524"/>
            <a:ext cx="1068817" cy="337185"/>
            <a:chOff x="568442" y="319364"/>
            <a:chExt cx="1425090" cy="449581"/>
          </a:xfrm>
        </p:grpSpPr>
        <p:sp>
          <p:nvSpPr>
            <p:cNvPr id="24" name="文本框 23"/>
            <p:cNvSpPr txBox="1"/>
            <p:nvPr/>
          </p:nvSpPr>
          <p:spPr>
            <a:xfrm>
              <a:off x="665958" y="319364"/>
              <a:ext cx="1327574" cy="4495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1600" dirty="0">
                  <a:solidFill>
                    <a:srgbClr val="834039"/>
                  </a:solidFill>
                  <a:cs typeface="+mn-ea"/>
                  <a:sym typeface="+mn-lt"/>
                </a:rPr>
                <a:t>制作表单</a:t>
              </a:r>
              <a:endParaRPr lang="zh-CN" altLang="en-US" sz="1600" dirty="0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  <p:sp>
          <p:nvSpPr>
            <p:cNvPr id="29" name="等腰三角形 28"/>
            <p:cNvSpPr/>
            <p:nvPr/>
          </p:nvSpPr>
          <p:spPr>
            <a:xfrm rot="16200000" flipH="1" flipV="1">
              <a:off x="492508" y="454911"/>
              <a:ext cx="304323" cy="152455"/>
            </a:xfrm>
            <a:prstGeom prst="triangle">
              <a:avLst/>
            </a:prstGeom>
            <a:solidFill>
              <a:srgbClr val="834039"/>
            </a:solidFill>
            <a:ln w="28575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rgbClr val="834039"/>
                </a:solidFill>
                <a:cs typeface="+mn-ea"/>
                <a:sym typeface="+mn-lt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1" cstate="screen"/>
          <a:stretch>
            <a:fillRect/>
          </a:stretch>
        </p:blipFill>
        <p:spPr>
          <a:xfrm>
            <a:off x="2607816" y="866378"/>
            <a:ext cx="3504354" cy="3577580"/>
          </a:xfrm>
          <a:prstGeom prst="rect">
            <a:avLst/>
          </a:prstGeom>
        </p:spPr>
      </p:pic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630965" y="2368609"/>
            <a:ext cx="1623961" cy="614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20650" indent="-1206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zh-CN" altLang="en-US" sz="2000" b="1" dirty="0">
                <a:latin typeface="+mn-lt"/>
                <a:cs typeface="+mn-ea"/>
                <a:sym typeface="+mn-lt"/>
              </a:rPr>
              <a:t>表单要素</a:t>
            </a:r>
            <a:endParaRPr lang="zh-CN" altLang="en-US" sz="2000" b="1" dirty="0">
              <a:latin typeface="+mn-lt"/>
              <a:cs typeface="+mn-ea"/>
              <a:sym typeface="+mn-lt"/>
            </a:endParaRPr>
          </a:p>
          <a:p>
            <a:pPr algn="ctr">
              <a:buFont typeface="Wingdings" panose="05000000000000000000" pitchFamily="2" charset="2"/>
              <a:buNone/>
            </a:pPr>
            <a:endParaRPr lang="zh-CN" altLang="en-US" dirty="0">
              <a:latin typeface="+mn-lt"/>
              <a:cs typeface="+mn-ea"/>
              <a:sym typeface="+mn-lt"/>
            </a:endParaRPr>
          </a:p>
        </p:txBody>
      </p:sp>
      <p:grpSp>
        <p:nvGrpSpPr>
          <p:cNvPr id="8" name="Group 20"/>
          <p:cNvGrpSpPr/>
          <p:nvPr/>
        </p:nvGrpSpPr>
        <p:grpSpPr bwMode="auto">
          <a:xfrm>
            <a:off x="6280224" y="2615784"/>
            <a:ext cx="2024063" cy="306388"/>
            <a:chOff x="0" y="0"/>
            <a:chExt cx="1275" cy="193"/>
          </a:xfrm>
        </p:grpSpPr>
        <p:sp>
          <p:nvSpPr>
            <p:cNvPr id="9" name="Rectangle 22"/>
            <p:cNvSpPr>
              <a:spLocks noChangeArrowheads="1"/>
            </p:cNvSpPr>
            <p:nvPr/>
          </p:nvSpPr>
          <p:spPr bwMode="auto">
            <a:xfrm>
              <a:off x="104" y="0"/>
              <a:ext cx="1171" cy="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080808"/>
                  </a:solidFill>
                  <a:cs typeface="+mn-ea"/>
                  <a:sym typeface="+mn-lt"/>
                </a:rPr>
                <a:t> </a:t>
              </a:r>
              <a:r>
                <a:rPr lang="zh-CN" altLang="en-US" dirty="0">
                  <a:solidFill>
                    <a:srgbClr val="080808"/>
                  </a:solidFill>
                  <a:cs typeface="+mn-ea"/>
                  <a:sym typeface="+mn-lt"/>
                </a:rPr>
                <a:t>先后顺序</a:t>
              </a:r>
              <a:endParaRPr lang="zh-CN" altLang="en-US" dirty="0">
                <a:solidFill>
                  <a:srgbClr val="080808"/>
                </a:solidFill>
                <a:cs typeface="+mn-ea"/>
                <a:sym typeface="+mn-lt"/>
              </a:endParaRPr>
            </a:p>
          </p:txBody>
        </p:sp>
        <p:pic>
          <p:nvPicPr>
            <p:cNvPr id="10" name="Picture 22" descr="墨滴"/>
            <p:cNvPicPr>
              <a:picLocks noChangeAspect="1" noChangeArrowheads="1"/>
            </p:cNvPicPr>
            <p:nvPr/>
          </p:nvPicPr>
          <p:blipFill>
            <a:blip r:embed="rId2" cstate="screen">
              <a:lum bright="-34000" contrast="22000"/>
            </a:blip>
            <a:srcRect/>
            <a:stretch>
              <a:fillRect/>
            </a:stretch>
          </p:blipFill>
          <p:spPr bwMode="auto">
            <a:xfrm flipV="1">
              <a:off x="0" y="42"/>
              <a:ext cx="144" cy="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1" name="Line 11"/>
          <p:cNvSpPr>
            <a:spLocks noChangeShapeType="1"/>
          </p:cNvSpPr>
          <p:nvPr/>
        </p:nvSpPr>
        <p:spPr bwMode="auto">
          <a:xfrm rot="10800000">
            <a:off x="6280224" y="3026618"/>
            <a:ext cx="2108200" cy="0"/>
          </a:xfrm>
          <a:prstGeom prst="line">
            <a:avLst/>
          </a:pr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Line 11"/>
          <p:cNvSpPr>
            <a:spLocks noChangeShapeType="1"/>
          </p:cNvSpPr>
          <p:nvPr/>
        </p:nvSpPr>
        <p:spPr bwMode="auto">
          <a:xfrm rot="10800000" flipH="1">
            <a:off x="519584" y="3098607"/>
            <a:ext cx="2088232" cy="2"/>
          </a:xfrm>
          <a:prstGeom prst="line">
            <a:avLst/>
          </a:prstGeom>
          <a:noFill/>
          <a:ln w="19050" cap="rnd">
            <a:solidFill>
              <a:schemeClr val="tx1">
                <a:lumMod val="65000"/>
                <a:lumOff val="35000"/>
              </a:schemeClr>
            </a:solidFill>
            <a:prstDash val="sysDot"/>
            <a:round/>
            <a:headEnd type="triangle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cs typeface="+mn-ea"/>
              <a:sym typeface="+mn-lt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76845" y="2682459"/>
            <a:ext cx="1930971" cy="306705"/>
            <a:chOff x="480789" y="3233421"/>
            <a:chExt cx="1930971" cy="306705"/>
          </a:xfrm>
        </p:grpSpPr>
        <p:sp>
          <p:nvSpPr>
            <p:cNvPr id="14" name="Rectangle 22"/>
            <p:cNvSpPr>
              <a:spLocks noChangeArrowheads="1"/>
            </p:cNvSpPr>
            <p:nvPr/>
          </p:nvSpPr>
          <p:spPr bwMode="auto">
            <a:xfrm>
              <a:off x="480789" y="3233421"/>
              <a:ext cx="1858963" cy="306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dirty="0">
                  <a:solidFill>
                    <a:srgbClr val="080808"/>
                  </a:solidFill>
                  <a:cs typeface="+mn-ea"/>
                  <a:sym typeface="+mn-lt"/>
                </a:rPr>
                <a:t> </a:t>
              </a:r>
              <a:r>
                <a:rPr lang="zh-CN" altLang="en-US" dirty="0">
                  <a:solidFill>
                    <a:srgbClr val="080808"/>
                  </a:solidFill>
                  <a:cs typeface="+mn-ea"/>
                  <a:sym typeface="+mn-lt"/>
                </a:rPr>
                <a:t>基本要求</a:t>
              </a:r>
              <a:endParaRPr lang="zh-CN" altLang="en-US" dirty="0">
                <a:solidFill>
                  <a:srgbClr val="080808"/>
                </a:solidFill>
                <a:cs typeface="+mn-ea"/>
                <a:sym typeface="+mn-lt"/>
              </a:endParaRPr>
            </a:p>
          </p:txBody>
        </p:sp>
        <p:pic>
          <p:nvPicPr>
            <p:cNvPr id="15" name="Picture 22" descr="墨滴"/>
            <p:cNvPicPr>
              <a:picLocks noChangeAspect="1" noChangeArrowheads="1"/>
            </p:cNvPicPr>
            <p:nvPr/>
          </p:nvPicPr>
          <p:blipFill>
            <a:blip r:embed="rId2" cstate="screen">
              <a:lum bright="-34000" contrast="22000"/>
            </a:blip>
            <a:srcRect/>
            <a:stretch>
              <a:fillRect/>
            </a:stretch>
          </p:blipFill>
          <p:spPr bwMode="auto">
            <a:xfrm flipV="1">
              <a:off x="2183160" y="3300096"/>
              <a:ext cx="228600" cy="2238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Click="0" advTm="4000">
        <p14:warp dir="in"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utoUpdateAnimBg="0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第一PPT，www.1ppt.com">
  <a:themeElements>
    <a:clrScheme name="自定义 2788">
      <a:dk1>
        <a:srgbClr val="333333"/>
      </a:dk1>
      <a:lt1>
        <a:sysClr val="window" lastClr="FFFFFF"/>
      </a:lt1>
      <a:dk2>
        <a:srgbClr val="1D53A5"/>
      </a:dk2>
      <a:lt2>
        <a:srgbClr val="2160BD"/>
      </a:lt2>
      <a:accent1>
        <a:srgbClr val="5B9BD5"/>
      </a:accent1>
      <a:accent2>
        <a:srgbClr val="ED7D31"/>
      </a:accent2>
      <a:accent3>
        <a:srgbClr val="333333"/>
      </a:accent3>
      <a:accent4>
        <a:srgbClr val="FFC000"/>
      </a:accent4>
      <a:accent5>
        <a:srgbClr val="333333"/>
      </a:accent5>
      <a:accent6>
        <a:srgbClr val="70AD47"/>
      </a:accent6>
      <a:hlink>
        <a:srgbClr val="0563C1"/>
      </a:hlink>
      <a:folHlink>
        <a:srgbClr val="954F72"/>
      </a:folHlink>
    </a:clrScheme>
    <a:fontScheme name="btjdw0bk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gradFill flip="none" rotWithShape="1">
          <a:gsLst>
            <a:gs pos="0">
              <a:schemeClr val="bg1"/>
            </a:gs>
            <a:gs pos="100000">
              <a:srgbClr val="DDDEDD"/>
            </a:gs>
          </a:gsLst>
          <a:lin ang="6000000" scaled="0"/>
          <a:tileRect/>
        </a:gradFill>
        <a:ln w="28575">
          <a:solidFill>
            <a:schemeClr val="bg1"/>
          </a:solidFill>
        </a:ln>
        <a:effectLst>
          <a:outerShdw blurRad="279400" dist="254000" dir="8100000" algn="tr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663</Words>
  <Application>WPS 演示</Application>
  <PresentationFormat>全屏显示(16:9)</PresentationFormat>
  <Paragraphs>87</Paragraphs>
  <Slides>12</Slides>
  <Notes>38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Calibri</vt:lpstr>
      <vt:lpstr>方正硬笔楷书简体</vt:lpstr>
      <vt:lpstr>方正细谭黑简体</vt:lpstr>
      <vt:lpstr>黑体</vt:lpstr>
      <vt:lpstr>微软雅黑</vt:lpstr>
      <vt:lpstr>Arial Unicode MS</vt:lpstr>
      <vt:lpstr>Calibri</vt:lpstr>
      <vt:lpstr>Arial</vt:lpstr>
      <vt:lpstr>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  <Manager>第一PPT，www.1ppt.com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墨迹</dc:title>
  <dc:creator>第一PPT</dc:creator>
  <cp:keywords>www.1ppt.com</cp:keywords>
  <dc:description>www.1ppt.com</dc:description>
  <cp:lastModifiedBy>Administrator</cp:lastModifiedBy>
  <cp:revision>9</cp:revision>
  <dcterms:created xsi:type="dcterms:W3CDTF">2014-07-15T12:53:00Z</dcterms:created>
  <dcterms:modified xsi:type="dcterms:W3CDTF">2020-09-16T08:09:59Z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2052-11.1.0.9926</vt:lpwstr>
  </property>
</Properties>
</file>